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421" r:id="rId3"/>
    <p:sldId id="422" r:id="rId4"/>
    <p:sldId id="423" r:id="rId5"/>
    <p:sldId id="432" r:id="rId6"/>
    <p:sldId id="429" r:id="rId7"/>
    <p:sldId id="431" r:id="rId8"/>
    <p:sldId id="427" r:id="rId9"/>
    <p:sldId id="424" r:id="rId10"/>
    <p:sldId id="433" r:id="rId11"/>
    <p:sldId id="430" r:id="rId12"/>
    <p:sldId id="439" r:id="rId13"/>
    <p:sldId id="434" r:id="rId14"/>
    <p:sldId id="435" r:id="rId15"/>
    <p:sldId id="436" r:id="rId16"/>
    <p:sldId id="437" r:id="rId17"/>
    <p:sldId id="438" r:id="rId18"/>
    <p:sldId id="440" r:id="rId19"/>
    <p:sldId id="441" r:id="rId20"/>
    <p:sldId id="442" r:id="rId21"/>
    <p:sldId id="425" r:id="rId22"/>
    <p:sldId id="270" r:id="rId23"/>
  </p:sldIdLst>
  <p:sldSz cx="18288000" cy="10287000"/>
  <p:notesSz cx="6858000" cy="9144000"/>
  <p:embeddedFontLst>
    <p:embeddedFont>
      <p:font typeface="Arial Unicode Bold" panose="020B0604020202020204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3447" autoAdjust="0"/>
  </p:normalViewPr>
  <p:slideViewPr>
    <p:cSldViewPr>
      <p:cViewPr varScale="1">
        <p:scale>
          <a:sx n="39" d="100"/>
          <a:sy n="39" d="100"/>
        </p:scale>
        <p:origin x="93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3/5/2025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1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2CBB2-1A92-568F-1ED9-58C37139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47DF57-95CC-B31E-BFCA-9B11F862F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37F9A-F8A3-437C-B133-2ACF1EF04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E18E5-D3D9-51D0-ED36-835861366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5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BA805-100E-2CC6-B69B-A45A46456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E3F09-A1AC-6396-0F9C-FA8353416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0BB4C-A4AB-5D53-1FEC-A58B089B2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7F407-2794-EA68-8406-23CAA007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1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481" y="981869"/>
            <a:ext cx="4084320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937" b="-69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05764" y="723900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43401" y="4702163"/>
            <a:ext cx="13595994" cy="5595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vi-VN" sz="4600" dirty="0">
                <a:solidFill>
                  <a:srgbClr val="F5FFF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ĐỀ TÀI: GIÁM SÁT VÀ PHÂN TÍCH HÀNH ĐỘNG TÉ NGÃ Ở NGƯỜI CAO TUỔI</a:t>
            </a:r>
          </a:p>
          <a:p>
            <a:pPr lvl="1">
              <a:lnSpc>
                <a:spcPct val="130000"/>
              </a:lnSpc>
            </a:pPr>
            <a:endParaRPr lang="vi-VN" sz="4100" dirty="0">
              <a:solidFill>
                <a:srgbClr val="F5FFFB"/>
              </a:solidFill>
              <a:latin typeface="Arial Unicode Bold"/>
              <a:ea typeface="Arial Unicode Bold"/>
              <a:cs typeface="Arial Unicode Bold"/>
              <a:sym typeface="Arial Unicode Bold"/>
            </a:endParaRPr>
          </a:p>
          <a:p>
            <a:pPr>
              <a:lnSpc>
                <a:spcPct val="130000"/>
              </a:lnSpc>
            </a:pPr>
            <a:r>
              <a:rPr lang="vi-VN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Thực tập CNTTT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  <a:r>
              <a:rPr lang="vi-VN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5 - Triển khai ứng dụng </a:t>
            </a:r>
            <a:r>
              <a:rPr lang="vi-VN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AIoT</a:t>
            </a:r>
            <a:r>
              <a:rPr lang="vi-VN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Giảng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</a:t>
            </a:r>
            <a:r>
              <a:rPr lang="en-US" sz="3600" dirty="0" err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viên</a:t>
            </a:r>
            <a:r>
              <a:rPr lang="vi-VN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 hướng dẫn</a:t>
            </a:r>
            <a:r>
              <a:rPr lang="en-US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: ThS. Lê Trung </a:t>
            </a:r>
            <a:r>
              <a:rPr lang="vi-VN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Hiếu, Nguyễn Văn Nhân.</a:t>
            </a:r>
          </a:p>
          <a:p>
            <a:pPr>
              <a:lnSpc>
                <a:spcPct val="130000"/>
              </a:lnSpc>
            </a:pPr>
            <a:r>
              <a:rPr lang="vi-VN" sz="3600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Trình bày: Nhóm 3_CNTT 16-04.</a:t>
            </a:r>
            <a:endParaRPr lang="en-US" sz="36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  <a:p>
            <a:pPr>
              <a:lnSpc>
                <a:spcPts val="5967"/>
              </a:lnSpc>
            </a:pPr>
            <a:endParaRPr lang="en-US" sz="4000" dirty="0">
              <a:solidFill>
                <a:srgbClr val="F5FFFB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BF24-E1C3-E117-BC08-D0C7AE5FA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1D45-1B55-174D-3D0D-3AFC397C5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4E1F79-7C3D-10C4-00FB-AF291EE53C8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A96001C-133B-3648-9C88-1CF2EE038B8F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1E1C416-9786-59CB-C190-4DCA3E4051CC}"/>
              </a:ext>
            </a:extLst>
          </p:cNvPr>
          <p:cNvSpPr txBox="1"/>
          <p:nvPr/>
        </p:nvSpPr>
        <p:spPr>
          <a:xfrm>
            <a:off x="559533" y="743785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MÔ HÌNH THIẾT BỊ THU DỮ LIỆU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02B121A-3FD4-8AB0-4D2C-43CEB6C5E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8ADE436-1D0B-F2F1-2579-A2FBE9D8F8CD}"/>
              </a:ext>
            </a:extLst>
          </p:cNvPr>
          <p:cNvSpPr/>
          <p:nvPr/>
        </p:nvSpPr>
        <p:spPr>
          <a:xfrm>
            <a:off x="6587110" y="50911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2F3A1A-2770-2D33-B631-29B3ABD66188}"/>
              </a:ext>
            </a:extLst>
          </p:cNvPr>
          <p:cNvSpPr/>
          <p:nvPr/>
        </p:nvSpPr>
        <p:spPr>
          <a:xfrm>
            <a:off x="11641084" y="50130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178049-8BCF-1074-72A2-82FDF0E2C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t="8327" r="15942" b="11841"/>
          <a:stretch/>
        </p:blipFill>
        <p:spPr bwMode="auto">
          <a:xfrm>
            <a:off x="12979919" y="3653850"/>
            <a:ext cx="3886200" cy="29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174784-5BD2-CD9C-C3FD-761020C65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956" y="2924680"/>
            <a:ext cx="4440184" cy="5439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864AC5-A462-04F2-8753-5192D0D1F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5945" y="3534895"/>
            <a:ext cx="2800741" cy="392549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3DB2F0-4892-3504-D1BA-74AE52FBCB61}"/>
              </a:ext>
            </a:extLst>
          </p:cNvPr>
          <p:cNvSpPr/>
          <p:nvPr/>
        </p:nvSpPr>
        <p:spPr>
          <a:xfrm>
            <a:off x="9084566" y="5025118"/>
            <a:ext cx="360427" cy="5286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F64F6-23B0-2002-D3CA-E9133A01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042F5-2857-4212-BB54-3603A3EC849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26471D-1C6B-114A-944C-A04283461909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86883F3-D388-F070-ED07-619CDEC53A7D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DỮ LIỆU VÀ THIẾT BỊ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963BB9E-69D3-453A-145D-B66A3A6FFA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A05A0-1079-6D87-ED57-9C4E7369E669}"/>
              </a:ext>
            </a:extLst>
          </p:cNvPr>
          <p:cNvSpPr txBox="1"/>
          <p:nvPr/>
        </p:nvSpPr>
        <p:spPr>
          <a:xfrm>
            <a:off x="538843" y="2198192"/>
            <a:ext cx="1733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/>
              <a:t>Dữ liệu đã được thu thập – dạng 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3492-9E60-0AB2-5A9C-CAE2642C6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2860852"/>
            <a:ext cx="12573000" cy="60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5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3472D-D728-5A11-05A0-6AA3DD69E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361F4A-8B50-A392-BD55-2A5EC5CA4E1A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BE8479-7183-B0E0-7765-A5662C5BD22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D003E69-A021-F5E2-9286-6070C484C7C2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DỮ LIỆU VÀ THIẾT BỊ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806ECBB-0AC3-0D42-9128-9A362B2B2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6243A-AE78-5D8E-C5E9-CFC01E5BBC97}"/>
              </a:ext>
            </a:extLst>
          </p:cNvPr>
          <p:cNvSpPr txBox="1"/>
          <p:nvPr/>
        </p:nvSpPr>
        <p:spPr>
          <a:xfrm>
            <a:off x="762000" y="1918993"/>
            <a:ext cx="1733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/>
              <a:t>Tiền xử lý dữ liệu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8DFF4F-9AF5-374B-8041-2161C5853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95" y="1994182"/>
            <a:ext cx="10168729" cy="71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1180-027D-1AE3-57CA-C0032538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619089-1C67-8881-36E8-CDD7F3ED921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ACECCDC-F031-21BC-C6C3-0F72FADA4D8A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E07D1E2-3C78-8121-EB01-C70FCA03F4C6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TRỰC QUAN HÓA DỮ LIỆU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CFB25B10-1D17-98C6-A52F-ED4043E804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D8931-6A4E-3E3D-CDBA-AD0C60403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2172380"/>
            <a:ext cx="1289865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66BE-F8DD-2101-25D8-BA3A4E1A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D9CB9B-41EA-5D3B-25AD-371412779AFB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0056853-3486-BF4F-DC59-EF69936BDAEE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4FBC803-D117-CD36-0CD1-11568D63768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TRỰC QUAN HÓA DỮ LIỆU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C548405B-1507-3B54-9025-4E3FF071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A95AC-C6A2-B4D7-3A5A-0B4FEE8C1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332" y="2323092"/>
            <a:ext cx="1368933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FD9F8-50DE-0BCE-7068-C91A0AC55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95C171-3263-B908-D00A-257864E8598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5075CC-BE04-2F27-9590-8CA49DFF0AF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E3806C6-46D5-571D-8443-78B73FBBBDBF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TRỰC QUAN HÓA DỮ LIỆU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326A053-8D9F-FFD5-8047-3E2D551C7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D895A-9B3D-3530-D47A-A7131349A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543907"/>
            <a:ext cx="13698862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7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DEC40-446E-FEC3-3F65-F3F8B6DE5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C4458C-6D24-0CCF-FABB-03A918425A5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13E376F-9B01-9C91-475C-57B7C331CF76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11780B1-5566-8AD8-2B46-3CD96B49E06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TRỰC QUAN HÓA DỮ LIỆU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3F2FCAF9-848B-49F5-3297-7E61DB61D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A2E98-BEB7-3001-49DA-5A86859DE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548670"/>
            <a:ext cx="13822704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4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CC068-6CF8-6F3A-BFB6-516D7D9C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A91F19-A896-6209-D252-2BC6CE2632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B51E3E7-F121-208E-E0F6-B1831708B54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A4D75B1-5F3A-E41D-3CEC-60D11F0EB23F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TRỰC QUAN HÓA DỮ LIỆU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BCB905D-7070-D4D7-B963-C7C13784D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ADA6D-2B8B-DDA5-1A5E-6BF7162E3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161145"/>
            <a:ext cx="13632177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65DB8-0BA7-9D65-7914-1CE6C9F64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FB849F-013B-DC9F-ABE4-28B23F59BD4C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ECF1C1E-126E-DFB9-2540-26FCADBC40E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2623756-2893-77E1-F0A6-46C909F3E90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HUẤN LUYỆN MÔ HÌNH CNN + LSTM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3A0162E6-3C73-2F61-F563-900570EDBC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8D383-0B32-52A0-D711-239B33C5E35B}"/>
              </a:ext>
            </a:extLst>
          </p:cNvPr>
          <p:cNvSpPr txBox="1"/>
          <p:nvPr/>
        </p:nvSpPr>
        <p:spPr>
          <a:xfrm>
            <a:off x="910046" y="1994182"/>
            <a:ext cx="128778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/>
              <a:t>Convolutional Neural Network + Long Short-Term Memory</a:t>
            </a:r>
            <a:r>
              <a:rPr lang="en-US" sz="3400" dirty="0"/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2C34C9-E3A3-E330-A417-80CAA72E1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23" y="3139367"/>
            <a:ext cx="16006354" cy="470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CNN (Convolutional Neural Network):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Mạng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nơ-ron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tích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chập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thường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được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dùng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để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trích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xuất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đặc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trưng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từ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dữ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liệu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có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cấu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trúc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không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gian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chẳng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hạn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như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hình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ảnh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hoặc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chuỗi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thời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gian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LSTM (Long Short-Term Memory):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Một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dạng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đặc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biệt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của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mạng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nơ-ron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hồi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quy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(RNN)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có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khả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năng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ghi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nhớ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thông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tin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trong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thời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gian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dài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giúp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xử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lý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dữ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liệu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chuỗi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như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tín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hiệu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cảm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biến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hoặc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văn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bản</a:t>
            </a:r>
            <a:r>
              <a:rPr kumimoji="0" lang="en-US" altLang="en-US" sz="3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7848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18CE4-723D-FAFF-6FF9-6567B610C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7735BB-DC84-0EAC-2599-B11C908CDE51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8F2C7FB-98C3-CAB7-7E5B-2CDBD0A1FD0E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8E99D0A-A1FC-C46F-E0D1-ADC63FC7BC2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HUẤN LUYỆN MÔ HÌNH CNN + LSTM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EEED3CE-BCFC-E5E6-473C-16A81965E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A590A-229A-E331-B4C9-061064EBC925}"/>
              </a:ext>
            </a:extLst>
          </p:cNvPr>
          <p:cNvSpPr txBox="1"/>
          <p:nvPr/>
        </p:nvSpPr>
        <p:spPr>
          <a:xfrm>
            <a:off x="910046" y="1994182"/>
            <a:ext cx="128778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400" b="1" dirty="0"/>
              <a:t>Huấn luyện trên </a:t>
            </a:r>
            <a:r>
              <a:rPr lang="vi-VN" sz="3400" b="1" dirty="0" err="1"/>
              <a:t>Google</a:t>
            </a:r>
            <a:r>
              <a:rPr lang="vi-VN" sz="3400" b="1" dirty="0"/>
              <a:t> </a:t>
            </a:r>
            <a:r>
              <a:rPr lang="vi-VN" sz="3400" b="1" dirty="0" err="1"/>
              <a:t>Colab</a:t>
            </a:r>
            <a:endParaRPr lang="en-US" sz="34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6FCF386-0CC8-05D6-C462-7F56619A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907349"/>
            <a:ext cx="11813177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early_stopping</a:t>
            </a:r>
            <a:r>
              <a:rPr lang="en-US" sz="3200" dirty="0"/>
              <a:t> = </a:t>
            </a:r>
            <a:r>
              <a:rPr lang="en-US" sz="3200" dirty="0" err="1"/>
              <a:t>EarlyStopping</a:t>
            </a:r>
            <a:r>
              <a:rPr lang="en-US" sz="3200" dirty="0"/>
              <a:t>(monitor='</a:t>
            </a:r>
            <a:r>
              <a:rPr lang="en-US" sz="3200" dirty="0" err="1"/>
              <a:t>val_loss</a:t>
            </a:r>
            <a:r>
              <a:rPr lang="en-US" sz="3200" dirty="0"/>
              <a:t>', patience=5, </a:t>
            </a:r>
            <a:r>
              <a:rPr lang="en-US" sz="3200" dirty="0" err="1"/>
              <a:t>restore_best_weights</a:t>
            </a:r>
            <a:r>
              <a:rPr lang="en-US" sz="3200" dirty="0"/>
              <a:t>=True)</a:t>
            </a:r>
          </a:p>
          <a:p>
            <a:br>
              <a:rPr lang="en-US" sz="3200" dirty="0"/>
            </a:br>
            <a:r>
              <a:rPr lang="en-US" sz="3200" dirty="0"/>
              <a:t>history = </a:t>
            </a:r>
            <a:r>
              <a:rPr lang="en-US" sz="3200" dirty="0" err="1"/>
              <a:t>model.fit</a:t>
            </a:r>
            <a:r>
              <a:rPr lang="en-US" sz="3200" dirty="0"/>
              <a:t>(</a:t>
            </a:r>
          </a:p>
          <a:p>
            <a:r>
              <a:rPr lang="en-US" sz="3200" dirty="0"/>
              <a:t>    </a:t>
            </a:r>
            <a:r>
              <a:rPr lang="en-US" sz="3200" dirty="0" err="1"/>
              <a:t>X_train</a:t>
            </a:r>
            <a:r>
              <a:rPr lang="en-US" sz="3200" dirty="0"/>
              <a:t>, </a:t>
            </a:r>
            <a:r>
              <a:rPr lang="en-US" sz="3200" dirty="0" err="1"/>
              <a:t>y_train</a:t>
            </a:r>
            <a:r>
              <a:rPr lang="en-US" sz="3200" dirty="0"/>
              <a:t>,</a:t>
            </a:r>
          </a:p>
          <a:p>
            <a:r>
              <a:rPr lang="en-US" sz="3200" dirty="0"/>
              <a:t>    </a:t>
            </a:r>
            <a:r>
              <a:rPr lang="en-US" sz="3200" dirty="0" err="1"/>
              <a:t>validation_data</a:t>
            </a:r>
            <a:r>
              <a:rPr lang="en-US" sz="3200" dirty="0"/>
              <a:t>=(</a:t>
            </a:r>
            <a:r>
              <a:rPr lang="en-US" sz="3200" dirty="0" err="1"/>
              <a:t>X_test</a:t>
            </a:r>
            <a:r>
              <a:rPr lang="en-US" sz="3200" dirty="0"/>
              <a:t>, </a:t>
            </a:r>
            <a:r>
              <a:rPr lang="en-US" sz="3200" dirty="0" err="1"/>
              <a:t>y_test</a:t>
            </a:r>
            <a:r>
              <a:rPr lang="en-US" sz="3200" dirty="0"/>
              <a:t>),</a:t>
            </a:r>
          </a:p>
          <a:p>
            <a:r>
              <a:rPr lang="en-US" sz="3200" dirty="0"/>
              <a:t>    epochs=30,  #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vòng</a:t>
            </a:r>
            <a:r>
              <a:rPr lang="en-US" sz="3200" dirty="0"/>
              <a:t> </a:t>
            </a:r>
            <a:r>
              <a:rPr lang="en-US" sz="3200" dirty="0" err="1"/>
              <a:t>huấn</a:t>
            </a:r>
            <a:r>
              <a:rPr lang="en-US" sz="3200" dirty="0"/>
              <a:t> </a:t>
            </a:r>
            <a:r>
              <a:rPr lang="en-US" sz="3200" dirty="0" err="1"/>
              <a:t>luyện</a:t>
            </a:r>
            <a:endParaRPr lang="en-US" sz="3200" dirty="0"/>
          </a:p>
          <a:p>
            <a:r>
              <a:rPr lang="en-US" sz="3200" dirty="0"/>
              <a:t>    </a:t>
            </a:r>
            <a:r>
              <a:rPr lang="en-US" sz="3200" dirty="0" err="1"/>
              <a:t>batch_size</a:t>
            </a:r>
            <a:r>
              <a:rPr lang="en-US" sz="3200" dirty="0"/>
              <a:t>=32,</a:t>
            </a:r>
          </a:p>
          <a:p>
            <a:r>
              <a:rPr lang="en-US" sz="3200" dirty="0"/>
              <a:t>    verbose=1,</a:t>
            </a:r>
          </a:p>
          <a:p>
            <a:r>
              <a:rPr lang="en-US" sz="3200" dirty="0"/>
              <a:t>    callbacks=[</a:t>
            </a:r>
            <a:r>
              <a:rPr lang="en-US" sz="3200" dirty="0" err="1"/>
              <a:t>early_stopping</a:t>
            </a:r>
            <a:r>
              <a:rPr lang="en-US" sz="3200" dirty="0"/>
              <a:t>]  # </a:t>
            </a:r>
            <a:r>
              <a:rPr lang="en-US" sz="3200" dirty="0" err="1"/>
              <a:t>Thêm</a:t>
            </a:r>
            <a:r>
              <a:rPr lang="en-US" sz="3200" dirty="0"/>
              <a:t> </a:t>
            </a:r>
            <a:r>
              <a:rPr lang="en-US" sz="3200" dirty="0" err="1"/>
              <a:t>EarlyStopping</a:t>
            </a:r>
            <a:endParaRPr lang="en-US" sz="3200" dirty="0"/>
          </a:p>
          <a:p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30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6897-878E-F192-585A-1396E73B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D345BE-8AB8-3269-3BDE-CA944622D89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6E5F20-D1AB-0754-4670-445295E7059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E4EF6D6-5488-102E-F24F-7C198B8320EA}"/>
              </a:ext>
            </a:extLst>
          </p:cNvPr>
          <p:cNvSpPr txBox="1"/>
          <p:nvPr/>
        </p:nvSpPr>
        <p:spPr>
          <a:xfrm>
            <a:off x="533400" y="800100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ĐẶT VẤN ĐỀ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91163CB-C1B8-D365-3A73-197004287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39582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A61AC-0AD7-93EE-658E-E80ACD74FE03}"/>
              </a:ext>
            </a:extLst>
          </p:cNvPr>
          <p:cNvSpPr txBox="1"/>
          <p:nvPr/>
        </p:nvSpPr>
        <p:spPr>
          <a:xfrm>
            <a:off x="544286" y="2991819"/>
            <a:ext cx="9694055" cy="517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Té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ngã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ở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người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tuổi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có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thể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gây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chấn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thương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nghiêm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trọng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thậm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chí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tử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vong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Việc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phát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hiện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phân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tích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té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ngã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giúp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cảnh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báo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sớm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hỗ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trợ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tế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ngăn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ngừa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rủi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ro.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Cần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nghiên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cứu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các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phương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pháp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hiệu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quả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chính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xác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dễ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triển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khai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để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bảo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vệ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sức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khỏe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người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  <p:pic>
        <p:nvPicPr>
          <p:cNvPr id="1028" name="Picture 4" descr="Té ngã ở người già">
            <a:extLst>
              <a:ext uri="{FF2B5EF4-FFF2-40B4-BE49-F238E27FC236}">
                <a16:creationId xmlns:a16="http://schemas.microsoft.com/office/drawing/2014/main" id="{BE0D0C1D-69B9-EA54-8778-EF96CDBF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386" y="3431878"/>
            <a:ext cx="7239000" cy="3760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5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8C4DF-95D1-7BA1-B822-395E5C35E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C921A3-D9C6-B7AF-C893-143D30AC343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720990-1C3B-2C9C-C370-CC31FB52849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8B4171-7C91-F85D-5F38-B0564B2C3E2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HUẤN LUYỆN MÔ HÌNH CNN + LSTM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59C0BE5-D14A-9703-32D0-1AA87101BC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E728-AA03-AC65-4276-517EDF6AD71A}"/>
              </a:ext>
            </a:extLst>
          </p:cNvPr>
          <p:cNvSpPr txBox="1"/>
          <p:nvPr/>
        </p:nvSpPr>
        <p:spPr>
          <a:xfrm>
            <a:off x="910046" y="1994182"/>
            <a:ext cx="128778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400" b="1" dirty="0"/>
              <a:t>Huấn luyện trên </a:t>
            </a:r>
            <a:r>
              <a:rPr lang="vi-VN" sz="3400" b="1" dirty="0" err="1"/>
              <a:t>Google</a:t>
            </a:r>
            <a:r>
              <a:rPr lang="vi-VN" sz="3400" b="1" dirty="0"/>
              <a:t> </a:t>
            </a:r>
            <a:r>
              <a:rPr lang="vi-VN" sz="3400" b="1" dirty="0" err="1"/>
              <a:t>Colab</a:t>
            </a:r>
            <a:endParaRPr lang="en-US" sz="3400" dirty="0"/>
          </a:p>
        </p:txBody>
      </p:sp>
      <p:pic>
        <p:nvPicPr>
          <p:cNvPr id="9" name="Picture 8" descr="A table of numbers and letters&#10;&#10;AI-generated content may be incorrect.">
            <a:extLst>
              <a:ext uri="{FF2B5EF4-FFF2-40B4-BE49-F238E27FC236}">
                <a16:creationId xmlns:a16="http://schemas.microsoft.com/office/drawing/2014/main" id="{9D3EC2DD-08CD-05B0-4B5A-841751928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851632"/>
            <a:ext cx="11616198" cy="644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5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42FAA-13E9-3052-47AD-1960EB67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BC0B2C-5793-B7CE-44E7-5583A9D842F0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979132-8565-B358-B37D-3C8A8F1733F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37B7ED7-D895-81B5-B2D2-A1C51A775583}"/>
              </a:ext>
            </a:extLst>
          </p:cNvPr>
          <p:cNvSpPr txBox="1"/>
          <p:nvPr/>
        </p:nvSpPr>
        <p:spPr>
          <a:xfrm>
            <a:off x="559533" y="743785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MÔ HÌNH HỆ THỐNG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3F56A398-F149-2481-9372-98191A0439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1236B-8BAD-F8D9-9552-C40951B67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900303"/>
            <a:ext cx="5334000" cy="698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1AE1-6E1A-9A6A-7C13-B3357D70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A6D934-53D1-7A45-FC49-49CE9AAB4325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33697D-1814-483F-062B-AA19D1C31F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0B29764-13BA-5708-0FBF-F283E3A1D8B4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MỤC TIÊU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A19468E-B92F-DE8F-4C67-F0CCE00932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D1F467-FC52-E9AC-B7FF-622247BDB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47" y="10287000"/>
            <a:ext cx="12681785" cy="6133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2C598-6CAE-0E6E-3B58-B943EBD7D035}"/>
              </a:ext>
            </a:extLst>
          </p:cNvPr>
          <p:cNvSpPr txBox="1"/>
          <p:nvPr/>
        </p:nvSpPr>
        <p:spPr>
          <a:xfrm>
            <a:off x="1078992" y="2966077"/>
            <a:ext cx="12174293" cy="48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Phát hiện chính xác – Xác định té ngã qua dữ liệu cảm biến.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Cảnh báo nhanh – Gửi thông báo vào tin nhắn của người thân.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Tiết kiệm năng lượng – Hoạt động lâu dài, ít sạc.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Chi phí thấp – Thiết bị nhỏ gọn, dễ triển khai.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200" dirty="0"/>
              <a:t>Phân tích dữ liệu – Ghi lại để cải thiện hệ thống.</a:t>
            </a:r>
            <a:endParaRPr lang="en-US" sz="3200" dirty="0"/>
          </a:p>
        </p:txBody>
      </p:sp>
      <p:pic>
        <p:nvPicPr>
          <p:cNvPr id="14" name="Picture 4" descr="Té ngã ở người già">
            <a:extLst>
              <a:ext uri="{FF2B5EF4-FFF2-40B4-BE49-F238E27FC236}">
                <a16:creationId xmlns:a16="http://schemas.microsoft.com/office/drawing/2014/main" id="{97FDD6A7-2BC8-C701-FD0D-5344F2031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2"/>
          <a:stretch/>
        </p:blipFill>
        <p:spPr bwMode="auto">
          <a:xfrm>
            <a:off x="13563600" y="3212888"/>
            <a:ext cx="4114800" cy="4513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PHƯƠNG PHÁP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0CEB9-3C9C-1953-0903-2ED008321305}"/>
              </a:ext>
            </a:extLst>
          </p:cNvPr>
          <p:cNvSpPr txBox="1"/>
          <p:nvPr/>
        </p:nvSpPr>
        <p:spPr>
          <a:xfrm>
            <a:off x="708836" y="2400300"/>
            <a:ext cx="16817164" cy="1651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600" dirty="0"/>
              <a:t>Sử dụng ESP32 và cảm biến MPU6050 để phát hiện té ngã dựa trên gia tốc. Khi té ngã xảy ra, thiết bị sẽ thu, gửi dữ liệu vào </a:t>
            </a:r>
            <a:r>
              <a:rPr lang="vi-VN" sz="3600"/>
              <a:t>hệ thống và phân tích dữ liệu. </a:t>
            </a:r>
            <a:endParaRPr lang="fr-F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C9936-C817-3E69-7DD3-D91696853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5335676"/>
            <a:ext cx="5715000" cy="3016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DEF9AF4C-39C4-55FA-0114-CC1245737E64}"/>
              </a:ext>
            </a:extLst>
          </p:cNvPr>
          <p:cNvSpPr/>
          <p:nvPr/>
        </p:nvSpPr>
        <p:spPr>
          <a:xfrm>
            <a:off x="8496300" y="5959123"/>
            <a:ext cx="1295400" cy="1371600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0" name="Picture 6" descr="module-cam-bien-goc-gia-toc-6-truc-mpu6050-gy521">
            <a:extLst>
              <a:ext uri="{FF2B5EF4-FFF2-40B4-BE49-F238E27FC236}">
                <a16:creationId xmlns:a16="http://schemas.microsoft.com/office/drawing/2014/main" id="{B7EAA8C2-A181-2C84-541B-7A90D9AA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7" b="12102"/>
          <a:stretch/>
        </p:blipFill>
        <p:spPr bwMode="auto">
          <a:xfrm>
            <a:off x="11125200" y="4793354"/>
            <a:ext cx="5715000" cy="41011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5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4A1B7-3353-6571-20AB-B659AB83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8B3953-E1FA-859A-27D4-A3B2A571937E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71D835-48DD-F29A-53A4-1878AA43E68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9FA8E40-2CF2-3702-8367-020FB90A9E1B}"/>
              </a:ext>
            </a:extLst>
          </p:cNvPr>
          <p:cNvSpPr txBox="1"/>
          <p:nvPr/>
        </p:nvSpPr>
        <p:spPr>
          <a:xfrm>
            <a:off x="533400" y="850070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PHƯƠNG PHÁP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1461EAF7-595F-FC84-478C-12F985FB81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D3C4A-CBA6-C0CC-3C54-D9F31DD9F6BF}"/>
              </a:ext>
            </a:extLst>
          </p:cNvPr>
          <p:cNvSpPr txBox="1"/>
          <p:nvPr/>
        </p:nvSpPr>
        <p:spPr>
          <a:xfrm>
            <a:off x="708836" y="1955089"/>
            <a:ext cx="16817164" cy="739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dirty="0">
                <a:effectLst/>
                <a:ea typeface="Aptos" panose="020B0004020202020204" pitchFamily="34" charset="0"/>
              </a:rPr>
              <a:t>So sánh với phương pháp dùng </a:t>
            </a:r>
            <a:r>
              <a:rPr lang="en-US" sz="3200" dirty="0">
                <a:effectLst/>
                <a:ea typeface="Aptos" panose="020B0004020202020204" pitchFamily="34" charset="0"/>
              </a:rPr>
              <a:t>Camera (ESP32-CAM/CCTV)</a:t>
            </a:r>
            <a:endParaRPr lang="fr-FR" sz="3200" dirty="0"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F563AB-46E1-9487-AA8C-BE4AD75C6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77278"/>
              </p:ext>
            </p:extLst>
          </p:nvPr>
        </p:nvGraphicFramePr>
        <p:xfrm>
          <a:off x="2373718" y="2910347"/>
          <a:ext cx="13487400" cy="610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956">
                  <a:extLst>
                    <a:ext uri="{9D8B030D-6E8A-4147-A177-3AD203B41FA5}">
                      <a16:colId xmlns:a16="http://schemas.microsoft.com/office/drawing/2014/main" val="683095505"/>
                    </a:ext>
                  </a:extLst>
                </a:gridCol>
                <a:gridCol w="5380983">
                  <a:extLst>
                    <a:ext uri="{9D8B030D-6E8A-4147-A177-3AD203B41FA5}">
                      <a16:colId xmlns:a16="http://schemas.microsoft.com/office/drawing/2014/main" val="3195468097"/>
                    </a:ext>
                  </a:extLst>
                </a:gridCol>
                <a:gridCol w="6289461">
                  <a:extLst>
                    <a:ext uri="{9D8B030D-6E8A-4147-A177-3AD203B41FA5}">
                      <a16:colId xmlns:a16="http://schemas.microsoft.com/office/drawing/2014/main" val="2918568186"/>
                    </a:ext>
                  </a:extLst>
                </a:gridCol>
              </a:tblGrid>
              <a:tr h="967780"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Tiêu</a:t>
                      </a:r>
                      <a:r>
                        <a:rPr lang="en-US" sz="3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MPU6050 + ESP32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Camera (ESP32-CAM/CCTV)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045305"/>
                  </a:ext>
                </a:extLst>
              </a:tr>
              <a:tr h="96778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Rẻ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136548"/>
                  </a:ext>
                </a:extLst>
              </a:tr>
              <a:tr h="99626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 chính xác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Khá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nhưng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thể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nhầm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lẫn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phụ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ánh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sáng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góc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quay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134773"/>
                  </a:ext>
                </a:extLst>
              </a:tr>
              <a:tr h="967780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Riêng tư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dùng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hình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Thấp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quay video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liên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tục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708011"/>
                  </a:ext>
                </a:extLst>
              </a:tr>
              <a:tr h="99626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Năng lượng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Thấp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phù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hợp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IoT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Cao,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hình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ảnh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nặng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795511"/>
                  </a:ext>
                </a:extLst>
              </a:tr>
              <a:tr h="967780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Triển khai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Dễ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nhỏ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gọn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Khó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cần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xử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lý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video AI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5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87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25137-23B1-2291-8802-D5F50DC2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96F891-CC27-91A1-0E64-FD9E734E223A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5194BB9-6D8A-62E7-EFD7-0076DFAEF41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22E3818-381C-3911-1F7B-5786862E2BD8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TIẾN TRÌNH CÔNG VIỆC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F4867E27-1917-EC37-0407-27183CD6EB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D4D28-3A13-3E4C-E19B-3CF9FD7463EE}"/>
              </a:ext>
            </a:extLst>
          </p:cNvPr>
          <p:cNvSpPr txBox="1"/>
          <p:nvPr/>
        </p:nvSpPr>
        <p:spPr>
          <a:xfrm>
            <a:off x="9547860" y="4076700"/>
            <a:ext cx="8458200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4850" algn="just">
              <a:lnSpc>
                <a:spcPct val="115000"/>
              </a:lnSpc>
            </a:pPr>
            <a:endParaRPr lang="vi-VN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vi-VN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DB4965-467D-7E05-6976-8A47E09A5BB4}"/>
              </a:ext>
            </a:extLst>
          </p:cNvPr>
          <p:cNvSpPr/>
          <p:nvPr/>
        </p:nvSpPr>
        <p:spPr>
          <a:xfrm>
            <a:off x="621879" y="3036172"/>
            <a:ext cx="4990630" cy="55363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200" b="1" kern="100" dirty="0">
                <a:latin typeface="+mj-lt"/>
                <a:ea typeface="Aptos" panose="020B0004020202020204" pitchFamily="34" charset="0"/>
              </a:rPr>
              <a:t>Tuần 1</a:t>
            </a:r>
          </a:p>
          <a:p>
            <a:pPr algn="ctr"/>
            <a:endParaRPr lang="vi-VN" sz="3200" b="1" kern="100" dirty="0">
              <a:latin typeface="+mj-lt"/>
              <a:ea typeface="Aptos" panose="020B0004020202020204" pitchFamily="34" charset="0"/>
            </a:endParaRPr>
          </a:p>
          <a:p>
            <a:pPr algn="just"/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Nghiên cứu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MPU6050,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thu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thập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dữ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liệu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gia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tốc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,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kiểm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tra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kết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nối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với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ESP32.</a:t>
            </a:r>
            <a:endParaRPr lang="en-US" sz="3200" kern="100" dirty="0">
              <a:effectLst/>
              <a:latin typeface="+mj-lt"/>
              <a:ea typeface="Aptos" panose="020B00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88597F-89A0-293A-78CD-860FC13473C4}"/>
              </a:ext>
            </a:extLst>
          </p:cNvPr>
          <p:cNvSpPr/>
          <p:nvPr/>
        </p:nvSpPr>
        <p:spPr>
          <a:xfrm>
            <a:off x="6679178" y="3036172"/>
            <a:ext cx="4990630" cy="55363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b="1" kern="100" dirty="0">
                <a:effectLst/>
                <a:latin typeface="+mj-lt"/>
                <a:ea typeface="Aptos" panose="020B0004020202020204" pitchFamily="34" charset="0"/>
              </a:rPr>
              <a:t>Tuần 2</a:t>
            </a:r>
          </a:p>
          <a:p>
            <a:pPr algn="ctr"/>
            <a:endParaRPr lang="vi-VN" sz="3200" b="1" kern="100" dirty="0">
              <a:effectLst/>
              <a:latin typeface="+mj-lt"/>
              <a:ea typeface="Aptos" panose="020B0004020202020204" pitchFamily="34" charset="0"/>
            </a:endParaRPr>
          </a:p>
          <a:p>
            <a:pPr algn="just"/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Xây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dựng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thuật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toán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phát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hiện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té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ngã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,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 chỉnh sửa mô hình,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giảm báo động sai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2D8734-9A8F-C555-E84B-D6B1C3495689}"/>
              </a:ext>
            </a:extLst>
          </p:cNvPr>
          <p:cNvSpPr/>
          <p:nvPr/>
        </p:nvSpPr>
        <p:spPr>
          <a:xfrm>
            <a:off x="12670048" y="3063615"/>
            <a:ext cx="4990630" cy="55363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b="1" kern="100" dirty="0">
                <a:effectLst/>
                <a:latin typeface="+mj-lt"/>
                <a:ea typeface="Aptos" panose="020B0004020202020204" pitchFamily="34" charset="0"/>
              </a:rPr>
              <a:t>Tuần </a:t>
            </a:r>
            <a:r>
              <a:rPr lang="en-US" sz="3200" b="1" kern="100" dirty="0">
                <a:effectLst/>
                <a:latin typeface="+mj-lt"/>
                <a:ea typeface="Aptos" panose="020B0004020202020204" pitchFamily="34" charset="0"/>
              </a:rPr>
              <a:t>3</a:t>
            </a:r>
            <a:endParaRPr lang="vi-VN" sz="3200" b="1" kern="100" dirty="0">
              <a:effectLst/>
              <a:latin typeface="+mj-lt"/>
              <a:ea typeface="Aptos" panose="020B0004020202020204" pitchFamily="34" charset="0"/>
            </a:endParaRPr>
          </a:p>
          <a:p>
            <a:pPr algn="ctr"/>
            <a:endParaRPr lang="vi-VN" sz="3200" b="1" kern="100" dirty="0">
              <a:effectLst/>
              <a:latin typeface="+mj-lt"/>
              <a:ea typeface="Aptos" panose="020B0004020202020204" pitchFamily="34" charset="0"/>
            </a:endParaRPr>
          </a:p>
          <a:p>
            <a:pPr algn="just"/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Tích hợp cảnh báo, hiển thị dữ liệu lên </a:t>
            </a:r>
            <a:r>
              <a:rPr lang="vi-VN" sz="3200" kern="100" dirty="0" err="1">
                <a:effectLst/>
                <a:latin typeface="+mj-lt"/>
                <a:ea typeface="Aptos" panose="020B0004020202020204" pitchFamily="34" charset="0"/>
              </a:rPr>
              <a:t>web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, kiểm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tra,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hoàn </a:t>
            </a:r>
            <a:r>
              <a:rPr lang="vi-VN" sz="3200" kern="100" dirty="0">
                <a:latin typeface="+mj-lt"/>
                <a:ea typeface="Aptos" panose="020B0004020202020204" pitchFamily="34" charset="0"/>
              </a:rPr>
              <a:t>thiện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hệ</a:t>
            </a:r>
            <a:r>
              <a:rPr lang="en-US" sz="3200" kern="100" dirty="0">
                <a:effectLst/>
                <a:latin typeface="+mj-lt"/>
                <a:ea typeface="Aptos" panose="020B0004020202020204" pitchFamily="34" charset="0"/>
              </a:rPr>
              <a:t> </a:t>
            </a:r>
            <a:r>
              <a:rPr lang="vi-VN" sz="3200" kern="100" dirty="0">
                <a:effectLst/>
                <a:latin typeface="+mj-lt"/>
                <a:ea typeface="Aptos" panose="020B0004020202020204" pitchFamily="34" charset="0"/>
              </a:rPr>
              <a:t>thống và viết báo cáo.</a:t>
            </a:r>
            <a:endParaRPr lang="en-US" sz="1800" kern="100" dirty="0">
              <a:effectLst/>
              <a:latin typeface="+mj-lt"/>
              <a:ea typeface="Aptos" panose="020B00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46E96A1-2E48-9DD6-3022-F4EF782DCBB0}"/>
              </a:ext>
            </a:extLst>
          </p:cNvPr>
          <p:cNvSpPr/>
          <p:nvPr/>
        </p:nvSpPr>
        <p:spPr>
          <a:xfrm>
            <a:off x="5572672" y="5809778"/>
            <a:ext cx="1146344" cy="6511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2395C72-D74B-F666-247C-E6BDC7F6EB0C}"/>
              </a:ext>
            </a:extLst>
          </p:cNvPr>
          <p:cNvSpPr/>
          <p:nvPr/>
        </p:nvSpPr>
        <p:spPr>
          <a:xfrm>
            <a:off x="11669808" y="5779359"/>
            <a:ext cx="1146344" cy="6511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8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281A1-1F57-FCBA-516C-D1AACD7B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00C01C-2D3F-FBFE-49D7-C56295A3527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E61E481-EFBE-80DA-2A25-5B8F58683EF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FA0AECD-E324-514F-0A9E-E9668DE7B856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DỮ LIỆU VÀ THIẾT BỊ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DCCEB8A-F2B9-61DB-C769-3E040A9C96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FFA8D-ECD7-20E3-121B-CC780393E913}"/>
              </a:ext>
            </a:extLst>
          </p:cNvPr>
          <p:cNvSpPr txBox="1"/>
          <p:nvPr/>
        </p:nvSpPr>
        <p:spPr>
          <a:xfrm>
            <a:off x="533400" y="240227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/>
              <a:t>Các thiết bị sử dụng: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EE5B49-C4F8-66EB-C2F9-2DFC32F9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286383"/>
            <a:ext cx="5715000" cy="3016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804B6-9A48-05EE-36BB-3F6665416345}"/>
              </a:ext>
            </a:extLst>
          </p:cNvPr>
          <p:cNvSpPr txBox="1"/>
          <p:nvPr/>
        </p:nvSpPr>
        <p:spPr>
          <a:xfrm>
            <a:off x="1600200" y="8204747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>
                <a:latin typeface="+mj-lt"/>
              </a:rPr>
              <a:t>ESP32-</a:t>
            </a:r>
            <a:r>
              <a:rPr lang="en-US" sz="3600" dirty="0">
                <a:latin typeface="+mj-lt"/>
              </a:rPr>
              <a:t>WROM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9E7D30E2-98E3-9738-3781-258CFCBE6C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677135E5-14F7-F6D4-7080-23BEEE56A8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26B758-B0FD-CD21-7E5D-C604B3414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356176"/>
            <a:ext cx="10287000" cy="51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Xử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lý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dữ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liệu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Nhận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dữ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liệu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từ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cảm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biến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MPU6050,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thực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hiện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các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thuật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toán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phát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hiện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té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ngã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Kết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nối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không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dây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Hỗ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trợ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WiFi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Bluetooth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để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gửi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cảnh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báo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đến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người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thân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thông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qua tin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nhắn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ứng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dụng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động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hoặc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email.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Tiết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kiệm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năng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lượng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Hỗ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trợ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nhiều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chế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độ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tiết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kiệm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điện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năng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phù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hợp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các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ứng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dụng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động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vi-VN" alt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90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7086-9BC6-2418-5799-09A2D962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FAAEC7-AB50-266E-1972-C6CD7F1A8B1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A75D85B-DB8D-11A4-B772-390CAA7F463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BB2EC22-F164-855C-E1C1-79E12A08C711}"/>
              </a:ext>
            </a:extLst>
          </p:cNvPr>
          <p:cNvSpPr txBox="1"/>
          <p:nvPr/>
        </p:nvSpPr>
        <p:spPr>
          <a:xfrm>
            <a:off x="533400" y="876885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DỮ LIỆU VÀ THIẾT BỊ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47926C9-B848-4F5E-62F8-3677893CE9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AC6AA-4B2A-AC93-4E7D-B12B57B30F64}"/>
              </a:ext>
            </a:extLst>
          </p:cNvPr>
          <p:cNvSpPr txBox="1"/>
          <p:nvPr/>
        </p:nvSpPr>
        <p:spPr>
          <a:xfrm>
            <a:off x="533400" y="240227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/>
              <a:t>Các thiết bị sử dụng: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EBECE-332C-E749-31C1-5A37A91D831C}"/>
              </a:ext>
            </a:extLst>
          </p:cNvPr>
          <p:cNvSpPr txBox="1"/>
          <p:nvPr/>
        </p:nvSpPr>
        <p:spPr>
          <a:xfrm>
            <a:off x="1219200" y="790995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dirty="0">
                <a:effectLst/>
                <a:latin typeface="+mj-lt"/>
                <a:ea typeface="Aptos" panose="020B0004020202020204" pitchFamily="34" charset="0"/>
              </a:rPr>
              <a:t>Cảm biến gia tốc MPU6050</a:t>
            </a:r>
            <a:endParaRPr lang="en-US" sz="3600" dirty="0">
              <a:latin typeface="+mj-lt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83BB3A84-8C2B-B13A-A287-4293E702D5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D419E70E-B4A8-6DF2-36AB-96F3A81CFC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CD9F43-EDD6-ED40-9912-E40B4F47F8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803" b="11183"/>
          <a:stretch/>
        </p:blipFill>
        <p:spPr>
          <a:xfrm>
            <a:off x="1314450" y="4128176"/>
            <a:ext cx="5372100" cy="3164528"/>
          </a:xfrm>
          <a:prstGeom prst="rect">
            <a:avLst/>
          </a:prstGeom>
        </p:spPr>
      </p:pic>
      <p:sp>
        <p:nvSpPr>
          <p:cNvPr id="23" name="Rectangle 8">
            <a:extLst>
              <a:ext uri="{FF2B5EF4-FFF2-40B4-BE49-F238E27FC236}">
                <a16:creationId xmlns:a16="http://schemas.microsoft.com/office/drawing/2014/main" id="{9E07148F-F882-57E6-F095-409674C15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000205"/>
            <a:ext cx="9144000" cy="738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Gia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tốc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kế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3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trục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(Accelerometer):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gia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tốc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các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trục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X, Y, </a:t>
            </a:r>
            <a:r>
              <a:rPr kumimoji="0" lang="vi-VN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Z.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Chúng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đo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trọng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lực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hoặc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lực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rung,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sự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chuyển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động</a:t>
            </a:r>
            <a:r>
              <a:rPr lang="vi-VN" sz="3200" dirty="0">
                <a:solidFill>
                  <a:srgbClr val="777777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để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xác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định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chuyển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động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tư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thế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của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thiết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bị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lang="vi-VN" altLang="en-US" sz="3200" dirty="0"/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 quay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hồi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chuyển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3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trục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(Gyroscope):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tốc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độ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quay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trục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giúp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xác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định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góc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nghiêng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hướng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chuyển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Bộ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xử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lý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chuyển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động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DMP (Digital Motion Processor):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Giúp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xử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lý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dữ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liệu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cảm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biến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và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giảm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tải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cho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ESP32. </a:t>
            </a:r>
          </a:p>
        </p:txBody>
      </p:sp>
    </p:spTree>
    <p:extLst>
      <p:ext uri="{BB962C8B-B14F-4D97-AF65-F5344CB8AC3E}">
        <p14:creationId xmlns:p14="http://schemas.microsoft.com/office/powerpoint/2010/main" val="239759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5FC19-8AD5-9531-9F41-29002DAA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B53591-14DD-C008-BF65-9D6A8AAE0551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6EAAAEB-34BB-6533-EAFE-5DFECB5C7EA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38DDC96-2436-D2F5-9E42-AF6761588966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Arial"/>
                <a:cs typeface="Arial"/>
              </a:rPr>
              <a:t>DỮ LIỆU VÀ THIẾT BỊ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1AA35CF7-13B6-26F8-0A47-812E28DC63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041E10-377D-B47A-5A88-B1B2F3F8CD79}"/>
              </a:ext>
            </a:extLst>
          </p:cNvPr>
          <p:cNvSpPr txBox="1"/>
          <p:nvPr/>
        </p:nvSpPr>
        <p:spPr>
          <a:xfrm>
            <a:off x="538843" y="2198192"/>
            <a:ext cx="17333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3600" dirty="0"/>
              <a:t>Dữ liệu: sử dụng cảm biến và huấn luyện mô hình để thu dữ liệu.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E19859-4644-964F-177D-BE5F28443464}"/>
              </a:ext>
            </a:extLst>
          </p:cNvPr>
          <p:cNvSpPr/>
          <p:nvPr/>
        </p:nvSpPr>
        <p:spPr>
          <a:xfrm>
            <a:off x="794658" y="3069667"/>
            <a:ext cx="5105400" cy="57860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vi-VN" altLang="en-A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Mục tiêu</a:t>
            </a:r>
          </a:p>
          <a:p>
            <a:pPr algn="ctr"/>
            <a:endParaRPr lang="vi-VN" altLang="en-AS" sz="3200" dirty="0">
              <a:solidFill>
                <a:schemeClr val="tx1"/>
              </a:solidFill>
            </a:endParaRPr>
          </a:p>
          <a:p>
            <a:pPr algn="just"/>
            <a:r>
              <a:rPr kumimoji="0" lang="en-AS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Xây dựng hệ thống nhận diện và phân loại hành động (</a:t>
            </a:r>
            <a:r>
              <a:rPr kumimoji="0" lang="vi-VN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ngã về phía trước,</a:t>
            </a:r>
            <a:r>
              <a:rPr lang="vi-VN" altLang="en-AS" sz="3200" dirty="0">
                <a:solidFill>
                  <a:schemeClr val="tx1"/>
                </a:solidFill>
              </a:rPr>
              <a:t> </a:t>
            </a:r>
            <a:r>
              <a:rPr kumimoji="0" lang="vi-VN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ngã về phía sau, ngã sang bên trái, ngã sang bên phải, đứng bình thường</a:t>
            </a:r>
            <a:r>
              <a:rPr kumimoji="0" lang="en-AS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sử dụng dữ liệu từ cảm biến </a:t>
            </a:r>
            <a:r>
              <a:rPr kumimoji="0" lang="vi-VN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MPU6050.</a:t>
            </a:r>
            <a:r>
              <a:rPr kumimoji="0" lang="en-AS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AS" altLang="en-A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dữ </a:t>
            </a:r>
            <a:r>
              <a:rPr kumimoji="0" lang="en-AS" altLang="en-A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liệu từ 0.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1A63C8-455F-6BC0-2EA0-80FCBA6F0596}"/>
              </a:ext>
            </a:extLst>
          </p:cNvPr>
          <p:cNvSpPr/>
          <p:nvPr/>
        </p:nvSpPr>
        <p:spPr>
          <a:xfrm>
            <a:off x="6591300" y="3091255"/>
            <a:ext cx="5105400" cy="57860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AS" altLang="en-A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l</a:t>
            </a:r>
            <a:r>
              <a:rPr kumimoji="0" lang="en-AS" altLang="en-A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Code Arduino</a:t>
            </a:r>
            <a:endParaRPr kumimoji="0" lang="vi-VN" altLang="en-A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/>
            <a:endParaRPr lang="vi-VN" altLang="en-AS" sz="3200" b="1" dirty="0">
              <a:solidFill>
                <a:schemeClr val="tx1"/>
              </a:solidFill>
            </a:endParaRPr>
          </a:p>
          <a:p>
            <a:pPr algn="just"/>
            <a:r>
              <a:rPr kumimoji="0" lang="en-AS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Thu thập dữ liệu cảm biến, gắn nhãn hoạt động</a:t>
            </a:r>
            <a:r>
              <a:rPr kumimoji="0" lang="vi-VN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vi-VN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tự</a:t>
            </a:r>
            <a:r>
              <a:rPr kumimoji="0" lang="en-US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vi-VN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động</a:t>
            </a:r>
            <a:r>
              <a:rPr kumimoji="0" lang="en-US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en-AS" altLang="en-A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lưu trữ vào file CSV trên ESP32, và cung cấp giao diện web để điều khiển và tải dữ liệu. </a:t>
            </a:r>
          </a:p>
          <a:p>
            <a:pPr algn="just"/>
            <a:r>
              <a:rPr kumimoji="0" lang="en-AS" altLang="en-A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iệu từ 0.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A15CA1-CCE6-E512-6188-EDDB64D03C5E}"/>
              </a:ext>
            </a:extLst>
          </p:cNvPr>
          <p:cNvSpPr/>
          <p:nvPr/>
        </p:nvSpPr>
        <p:spPr>
          <a:xfrm>
            <a:off x="12387942" y="3074727"/>
            <a:ext cx="5105400" cy="57860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en-AS" altLang="en-A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Dữ liệu</a:t>
            </a:r>
            <a:endParaRPr kumimoji="0" lang="vi-VN" altLang="en-A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/>
            <a:endParaRPr kumimoji="0" lang="vi-VN" altLang="en-A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/>
            <a:r>
              <a:rPr kumimoji="0" lang="en-AS" altLang="en-A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Dữ liệu cảm biến (gia tốc kế, con quay hồi chuyển) thu được từ MPU6050, thể hiện các đặc trưng khác nhau của từng loại hành động. </a:t>
            </a:r>
          </a:p>
          <a:p>
            <a:pPr algn="just"/>
            <a:r>
              <a:rPr kumimoji="0" lang="en-AS" altLang="en-A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ữ </a:t>
            </a:r>
            <a:r>
              <a:rPr kumimoji="0" lang="en-AS" altLang="en-A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liệu từ 0. </a:t>
            </a:r>
          </a:p>
        </p:txBody>
      </p:sp>
    </p:spTree>
    <p:extLst>
      <p:ext uri="{BB962C8B-B14F-4D97-AF65-F5344CB8AC3E}">
        <p14:creationId xmlns:p14="http://schemas.microsoft.com/office/powerpoint/2010/main" val="231551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14388</TotalTime>
  <Words>1026</Words>
  <Application>Microsoft Office PowerPoint</Application>
  <PresentationFormat>Custom</PresentationFormat>
  <Paragraphs>106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Aptos</vt:lpstr>
      <vt:lpstr>Arial Unicode Bold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ngoc pham</cp:lastModifiedBy>
  <cp:revision>159</cp:revision>
  <dcterms:created xsi:type="dcterms:W3CDTF">2006-08-16T00:00:00Z</dcterms:created>
  <dcterms:modified xsi:type="dcterms:W3CDTF">2025-03-05T13:44:02Z</dcterms:modified>
  <dc:identifier>DAGG9A1kugA</dc:identifier>
</cp:coreProperties>
</file>